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25" r:id="rId2"/>
    <p:sldId id="467" r:id="rId3"/>
    <p:sldId id="700" r:id="rId4"/>
    <p:sldId id="706" r:id="rId5"/>
    <p:sldId id="701" r:id="rId6"/>
    <p:sldId id="704" r:id="rId7"/>
    <p:sldId id="705" r:id="rId8"/>
    <p:sldId id="714" r:id="rId9"/>
    <p:sldId id="708" r:id="rId10"/>
    <p:sldId id="703" r:id="rId11"/>
    <p:sldId id="715" r:id="rId12"/>
    <p:sldId id="707" r:id="rId13"/>
    <p:sldId id="716" r:id="rId14"/>
    <p:sldId id="698" r:id="rId15"/>
    <p:sldId id="717" r:id="rId16"/>
    <p:sldId id="491" r:id="rId17"/>
    <p:sldId id="720" r:id="rId18"/>
    <p:sldId id="721" r:id="rId19"/>
    <p:sldId id="718" r:id="rId20"/>
    <p:sldId id="722" r:id="rId21"/>
    <p:sldId id="719" r:id="rId22"/>
    <p:sldId id="709" r:id="rId23"/>
    <p:sldId id="710" r:id="rId24"/>
    <p:sldId id="711" r:id="rId25"/>
    <p:sldId id="723" r:id="rId26"/>
    <p:sldId id="725" r:id="rId27"/>
    <p:sldId id="724" r:id="rId28"/>
    <p:sldId id="712" r:id="rId29"/>
    <p:sldId id="727" r:id="rId30"/>
    <p:sldId id="713" r:id="rId31"/>
    <p:sldId id="468" r:id="rId32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71"/>
  </p:normalViewPr>
  <p:slideViewPr>
    <p:cSldViewPr snapToGrid="0" snapToObjects="1">
      <p:cViewPr varScale="1">
        <p:scale>
          <a:sx n="132" d="100"/>
          <a:sy n="132" d="100"/>
        </p:scale>
        <p:origin x="21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">
        <pc:chgData name="Jim Fleming" userId="161791bae1afb603" providerId="LiveId" clId="{49D3FCA3-1F1B-8748-B9E5-DAC99CF0A7F6}" dt="2024-09-06T21:43:13.276" v="10" actId="6549"/>
        <pc:sldMkLst>
          <pc:docMk/>
          <pc:sldMk cId="384459236" sldId="666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3408C91B-B3AA-E947-8573-00661ED3D547}"/>
    <pc:docChg chg="delSld modSld">
      <pc:chgData name="Jim Fleming" userId="161791bae1afb603" providerId="LiveId" clId="{3408C91B-B3AA-E947-8573-00661ED3D547}" dt="2025-03-01T15:53:47.340" v="1" actId="20577"/>
      <pc:docMkLst>
        <pc:docMk/>
      </pc:docMkLst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1791236111" sldId="386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052419234" sldId="405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681928121" sldId="431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752296095" sldId="433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3196038374" sldId="439"/>
        </pc:sldMkLst>
      </pc:sldChg>
      <pc:sldChg chg="modSp mod">
        <pc:chgData name="Jim Fleming" userId="161791bae1afb603" providerId="LiveId" clId="{3408C91B-B3AA-E947-8573-00661ED3D547}" dt="2025-03-01T15:53:47.340" v="1" actId="20577"/>
        <pc:sldMkLst>
          <pc:docMk/>
          <pc:sldMk cId="1520490589" sldId="468"/>
        </pc:sldMkLst>
        <pc:spChg chg="mod">
          <ac:chgData name="Jim Fleming" userId="161791bae1afb603" providerId="LiveId" clId="{3408C91B-B3AA-E947-8573-00661ED3D547}" dt="2025-03-01T15:53:47.340" v="1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1195170520" sldId="493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765227095" sldId="494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960309666" sldId="495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1695603952" sldId="496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176382884" sldId="497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3431166076" sldId="498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529554152" sldId="499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4288472858" sldId="500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3517844600" sldId="502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295729869" sldId="503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1772728538" sldId="592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2827314747" sldId="594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1092160196" sldId="640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3243089493" sldId="678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993400007" sldId="684"/>
        </pc:sldMkLst>
      </pc:sldChg>
      <pc:sldChg chg="del">
        <pc:chgData name="Jim Fleming" userId="161791bae1afb603" providerId="LiveId" clId="{3408C91B-B3AA-E947-8573-00661ED3D547}" dt="2025-03-01T15:53:06.563" v="0" actId="2696"/>
        <pc:sldMkLst>
          <pc:docMk/>
          <pc:sldMk cId="540106734" sldId="693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modSp add mod">
        <pc:chgData name="Jim Fleming" userId="161791bae1afb603" providerId="LiveId" clId="{4A9BC1A3-C3E9-7B4F-BDBD-6FF3635BBE5D}" dt="2024-10-18T15:19:04.841" v="455"/>
        <pc:sldMkLst>
          <pc:docMk/>
          <pc:sldMk cId="1321751761" sldId="491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0A962-8211-8843-977E-FD36FEC143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3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D06DB-FBC6-031B-15D6-04822DC44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E1BBC-589A-DCF0-7B98-E5309B836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31858-DF39-6E5F-E36F-46F0A8171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7D5AD-6CCA-0C7F-DDFD-1C358C17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AF4EB-819A-5734-1879-3FD5F64A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34B37-71DC-752F-2EDD-789CC0B6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7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869BA1D-267F-932B-1342-CD5D9BB2D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460EA6D-10BD-E2A3-8452-4D108C7D5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BA7CDFA4-D75F-8A44-F5D7-31EAF53D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 employs psychological and spiritual tact while at the same time not sacrificing his apostolic authority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CBEB1AC4-47F2-4236-FC89-F362F922F0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96C16033-21AA-F6B4-629B-89A2EC17B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997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9B268-A416-38E6-8D62-107E5B7F7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7E628-E37C-791B-C9FF-314D36299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007604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D5A45F0-9CCE-5739-BC0F-5C87678B7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233F915-C206-2444-D817-E62000CAA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B1FDF266-A6D3-2345-5B73-E68DF4E56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He knows who he is and whose he is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He is where he is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“for the gospel” (v. 13)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E7800EFA-D5A4-55CB-BFF6-868758AC0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36AA4295-A59A-0824-C6BE-2DF4BC1E9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71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660C6-BB0D-6919-6ED7-E53E97A0B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9CB12-406A-C920-D538-ADE3E264E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251261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F776F3F-31E1-B7AA-5D11-1AB1A949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Christian fellowship involves participation in the lives of others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128D5653-0DB6-E640-916F-3D910AD34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EA902BA-C514-268C-5A9E-0CD43349F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96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7A031-78BA-5F8A-042C-3D326E93A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355C-B287-841D-3DD3-19AD7CFC0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049081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72439-284A-008E-61E4-489A6FFD0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" y="2052828"/>
            <a:ext cx="1737360" cy="4123944"/>
          </a:xfrm>
        </p:spPr>
        <p:txBody>
          <a:bodyPr anchor="t">
            <a:noAutofit/>
          </a:bodyPr>
          <a:lstStyle/>
          <a:p>
            <a:pPr marL="11113" indent="0" algn="ctr">
              <a:buNone/>
            </a:pP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~Acts 18:23</a:t>
            </a:r>
            <a:r>
              <a:rPr lang="en-US" sz="4400" dirty="0"/>
              <a:t> – </a:t>
            </a: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21:15</a:t>
            </a:r>
            <a:endParaRPr lang="en-US" sz="200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8B136-55D1-C229-815B-0FAB21102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5" y="681228"/>
            <a:ext cx="10587322" cy="119786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venir Next" panose="020B0503020202020204" pitchFamily="34" charset="0"/>
              </a:rPr>
              <a:t>#3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EB7A0F-55AB-864E-1763-2263AF6C6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51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C930C-100F-7DD6-3FDC-6DCF7A637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2E50-6D75-0292-D8E5-5DB514B7A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099114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1B13F7-C412-D8D3-286A-30087777A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1FC0E-6AF1-1F6E-AA30-001E9CB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" y="2052828"/>
            <a:ext cx="1737360" cy="4123944"/>
          </a:xfrm>
        </p:spPr>
        <p:txBody>
          <a:bodyPr anchor="t">
            <a:noAutofit/>
          </a:bodyPr>
          <a:lstStyle/>
          <a:p>
            <a:pPr marL="11113" indent="0" algn="ctr">
              <a:buNone/>
            </a:pP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~Acts 18:23</a:t>
            </a:r>
            <a:r>
              <a:rPr lang="en-US" sz="4400" dirty="0"/>
              <a:t> – </a:t>
            </a: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21:15</a:t>
            </a:r>
            <a:endParaRPr lang="en-US" sz="200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1A8362-D887-4AE5-5D40-960C29BA9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5" y="681228"/>
            <a:ext cx="10587322" cy="119786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venir Next" panose="020B0503020202020204" pitchFamily="34" charset="0"/>
              </a:rPr>
              <a:t>#3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1BE136-F52C-3385-00B8-C545680C5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600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783CB-2D83-71D4-120B-605DDEB9E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4772-5016-38A3-DB93-0452FDDBE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85364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544828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5FE0E8-5322-B0A5-D088-BBAF5F42B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AAC2E69-F773-76EE-4A61-0CA80E73F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Arthur Rupprecht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[</a:t>
            </a:r>
            <a:r>
              <a:rPr lang="en-US" sz="4000" b="0" dirty="0" err="1">
                <a:solidFill>
                  <a:schemeClr val="bg1"/>
                </a:solidFill>
                <a:latin typeface="Avenir Next" panose="020B0503020202020204" pitchFamily="34" charset="0"/>
              </a:rPr>
              <a:t>Apphia</a:t>
            </a: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] is as much a part of the decision as her husband, because according to the custom of the time, she had day-to-day responsibility for the slaves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DEB992-6F7A-CD2F-545C-58D56DB59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940EE9B-4178-861E-40AD-5E7C348A1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50" y="685800"/>
            <a:ext cx="443611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10A9680-112F-E87F-B32F-D2CFB38CB9FE}"/>
              </a:ext>
            </a:extLst>
          </p:cNvPr>
          <p:cNvSpPr/>
          <p:nvPr/>
        </p:nvSpPr>
        <p:spPr>
          <a:xfrm>
            <a:off x="2688336" y="5230368"/>
            <a:ext cx="1911096" cy="56692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3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80536-FB56-1503-3499-D939AFA63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77844-7F0C-5DB3-F99C-7D79BF52E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167401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9A88A16-6605-5256-58C2-5C7995E5B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48A665A-BB54-5326-1F69-0949B87D8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By making the issue of Onesimus a public one, Paul increases the pressure on Philemon to respond as he wishes.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3193D37-9B0A-0D5E-1E80-7A6A0CEE1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C59BFC60-C746-88F9-0C61-91DB129173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435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70FDEBF-CF63-D496-B790-CE5367F6E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EC52CC48-AEBB-6FD9-6552-BB075AD3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But we should not view the public nature of the letter as simply a lawyer’s tactic to win his case; it rather reflects the corporate nature of early Christianity,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5A1C6A1-6BCC-8CBC-BA8A-BB7557724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4508410C-CF5C-F445-D22C-0A1756EC90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643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98F2865-085E-ADA9-07AA-ED07780A7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1877B3E-54CE-D228-C393-5B4684A1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in which no matter was “private” but inevitably affected, and was affected by, one’s brothers and sisters in the new family of God.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3051B50-47FA-DBE9-2C84-DF4D0B39F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18BE1355-A064-1693-4FC0-12A3085593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465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AF6F0-0127-F494-7D94-45DC6A8F0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1D27E-0012-1BDB-6990-4C2B3DEC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737041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2C496-FC41-FD78-1243-36EF002BD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C00EF-88F1-4303-EA3F-5145F225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1:1–3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8335C-E3BB-A908-EECE-7A27D774A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Paul</a:t>
            </a:r>
            <a:r>
              <a:rPr lang="en-US" dirty="0"/>
              <a:t>, a prisoner of Christ Jesus, and </a:t>
            </a:r>
            <a:r>
              <a:rPr lang="en-US" dirty="0">
                <a:solidFill>
                  <a:srgbClr val="FFFF00"/>
                </a:solidFill>
              </a:rPr>
              <a:t>Timothy</a:t>
            </a:r>
            <a:r>
              <a:rPr lang="en-US" dirty="0"/>
              <a:t> our brother:</a:t>
            </a:r>
          </a:p>
          <a:p>
            <a:pPr marL="0" indent="0">
              <a:buNone/>
            </a:pPr>
            <a:r>
              <a:rPr lang="en-US" dirty="0"/>
              <a:t>To Philemon our dear friend and coworker, to </a:t>
            </a:r>
            <a:r>
              <a:rPr lang="en-US" dirty="0" err="1"/>
              <a:t>Apphia</a:t>
            </a:r>
            <a:r>
              <a:rPr lang="en-US" dirty="0"/>
              <a:t> our sister, to Archippus our fellow soldier, and to the church that meets in your home.</a:t>
            </a:r>
          </a:p>
          <a:p>
            <a:pPr marL="0" indent="0">
              <a:buNone/>
            </a:pPr>
            <a:r>
              <a:rPr lang="en-US" dirty="0"/>
              <a:t>Grace to you and peace from </a:t>
            </a:r>
            <a:r>
              <a:rPr lang="en-US" dirty="0">
                <a:solidFill>
                  <a:srgbClr val="FFFF00"/>
                </a:solidFill>
              </a:rPr>
              <a:t>God our Father</a:t>
            </a:r>
            <a:r>
              <a:rPr lang="en-US" dirty="0"/>
              <a:t> and the </a:t>
            </a:r>
            <a:r>
              <a:rPr lang="en-US" dirty="0">
                <a:solidFill>
                  <a:srgbClr val="FFFF00"/>
                </a:solidFill>
              </a:rPr>
              <a:t>Lord Jesus Christ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3385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6033D-01B9-F2CE-B744-73976F24F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5C07E-40AD-CF2F-2F90-9B6014C58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228201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34D898B-1AD1-D4D8-F3BB-C04974E63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E4EABFF-8083-D0C1-8F66-D82EB379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Paul’s greeting was a Christianized form of typical greetings. The logical order preserves the way God works: Grace produces peace.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21E6CF61-432E-9A25-FD68-DC4ADB8E2F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E469BE9-B534-6385-AE68-2F946DAB3F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531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C2E1A-B4A6-666E-C85A-71240F689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3ED7-6822-0154-A001-C81981C45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571617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1:1–3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Paul, a prisoner of Christ Jesus, and Timothy our brother:</a:t>
            </a:r>
          </a:p>
          <a:p>
            <a:pPr marL="0" indent="0">
              <a:buNone/>
            </a:pPr>
            <a:r>
              <a:rPr lang="en-US" dirty="0"/>
              <a:t>To Philemon our dear friend and coworker, to </a:t>
            </a:r>
            <a:r>
              <a:rPr lang="en-US" dirty="0" err="1"/>
              <a:t>Apphia</a:t>
            </a:r>
            <a:r>
              <a:rPr lang="en-US" dirty="0"/>
              <a:t> our sister, to Archippus our fellow soldier, and to the church that meets in your home.</a:t>
            </a:r>
          </a:p>
          <a:p>
            <a:pPr marL="0" indent="0">
              <a:buNone/>
            </a:pPr>
            <a:r>
              <a:rPr lang="en-US" dirty="0"/>
              <a:t>Grace to you and peace from God our Father and the Lord Jesus Christ.</a:t>
            </a:r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982849-0419-AE5A-1426-CAD414858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2D13348-5480-713F-FAF6-7F922265B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327068B2-5A55-9110-8547-797D0D18C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Our God is a God who has revealed himself as Father…. And because there is only one Father, there is only one family.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438CCCFB-B3A5-EBA8-C021-720E04EFD3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EBD5E5F5-4E72-D9AC-88CC-3011EE9E2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31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</a:t>
            </a:r>
            <a:r>
              <a:rPr lang="en-US"/>
              <a:t>the comments)</a:t>
            </a:r>
            <a:endParaRPr lang="en-US" dirty="0"/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12978E1-7F6F-2F05-F5C6-53AD8FABD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F57D71D6-4564-415A-B1C0-41EDC8FE4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Jamieson, Fausset, Brown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It has been happily termed…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“the polite Epistle.”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13A9D8A-4AF3-93F2-E22A-F924834DF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75" y="685800"/>
            <a:ext cx="365394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6DACEA2-E6F8-4302-1A02-38F2464367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99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F9592F9-FDF0-EB04-6DA7-7032463BB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30AA6DD-F7DF-2120-3C5A-8DE5AED3B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Terry Brown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Philemon is the wisdom literature of the New Testament—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it is what the gospel looks like in a practical setting.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0F7536C-7478-B6A1-7675-81FA2B3A9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DA5B48-50A9-8A94-FE9D-612AC2DE7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6" t="5325" r="18082" b="43384"/>
          <a:stretch/>
        </p:blipFill>
        <p:spPr bwMode="auto">
          <a:xfrm>
            <a:off x="966649" y="685800"/>
            <a:ext cx="423948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848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B74995E-220D-56DF-3600-5A8845447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1E899D2-EC01-63DF-0386-09A60BE8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The epistle teaches practically what it means to be in Christ.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81DA61A7-E9B2-05D7-1BD0-D26BB7452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D38E0C4-DE42-1520-3E9F-36A54DA523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8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6A334BA-42E9-64C2-52F7-65482D198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23873CAD-40DD-277A-080F-A1D623A72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Individualistic ideas and ambitions become secondary, and participation in the larger work of God becomes primary.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27A1DF9F-1AB8-2DDE-E03D-0A518B82D0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AFD4A55-089E-30CB-ABA4-B3E246231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86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A83F5-BBA4-EFC8-317A-783210DE2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60146-3E98-1EBE-AE49-ABCAA1CEC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355221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7D7CA34-3562-1255-3C57-15E63D718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A3407D53-C394-A0CD-61EE-0F8077032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Martin Luther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 empties himself of his rights to compel Philemon also to waive his rights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3209C30-DB46-A3DB-EBBF-79AEEA2F4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ortrait of a person in a black hat&#10;&#10;Description automatically generated">
            <a:extLst>
              <a:ext uri="{FF2B5EF4-FFF2-40B4-BE49-F238E27FC236}">
                <a16:creationId xmlns:a16="http://schemas.microsoft.com/office/drawing/2014/main" id="{3B541CD0-F0F9-E406-B3AD-84ACA766BE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560" t="3200" r="15961" b="32534"/>
          <a:stretch/>
        </p:blipFill>
        <p:spPr>
          <a:xfrm>
            <a:off x="941825" y="685800"/>
            <a:ext cx="401804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03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9560</TotalTime>
  <Words>695</Words>
  <Application>Microsoft Macintosh PowerPoint</Application>
  <PresentationFormat>Widescreen</PresentationFormat>
  <Paragraphs>47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Avenir Next</vt:lpstr>
      <vt:lpstr>Calibri</vt:lpstr>
      <vt:lpstr>Lato</vt:lpstr>
      <vt:lpstr>Office Theme</vt:lpstr>
      <vt:lpstr>PowerPoint Presentation</vt:lpstr>
      <vt:lpstr>Philemon, week 2 (pages 17–24)</vt:lpstr>
      <vt:lpstr>Philemon 1:1–3</vt:lpstr>
      <vt:lpstr>Jamieson, Fausset, Brown  It has been happily termed… “the polite Epistle.”</vt:lpstr>
      <vt:lpstr>Terry Brown  Philemon is the wisdom literature of the New Testament— it is what the gospel looks like in a practical setting.</vt:lpstr>
      <vt:lpstr>Dr. Richard Melick  The epistle teaches practically what it means to be in Christ.    </vt:lpstr>
      <vt:lpstr>Dr. Richard Melick  Individualistic ideas and ambitions become secondary, and participation in the larger work of God becomes primary.</vt:lpstr>
      <vt:lpstr>Philemon, week 2 (pages 17–24)</vt:lpstr>
      <vt:lpstr>Dr. Martin Luther  Paul empties himself of his rights to compel Philemon also to waive his rights</vt:lpstr>
      <vt:lpstr>Dr. R. Scott Pace &amp; Dr. Daniel L. Akin  Paul employs psychological and spiritual tact while at the same time not sacrificing his apostolic authority</vt:lpstr>
      <vt:lpstr>Philemon, week 2 (pages 17–24)</vt:lpstr>
      <vt:lpstr>Dr. R. Scott Pace &amp; Dr. Daniel L. Akin  He knows who he is and whose he is  He is where he is “for the gospel” (v. 13)</vt:lpstr>
      <vt:lpstr>Philemon, week 2 (pages 17–24)</vt:lpstr>
      <vt:lpstr>Dr. Richard Melick  Christian fellowship involves participation in the lives of others</vt:lpstr>
      <vt:lpstr>Philemon, week 2 (pages 17–24)</vt:lpstr>
      <vt:lpstr>#3</vt:lpstr>
      <vt:lpstr>Philemon, week 2 (pages 17–24)</vt:lpstr>
      <vt:lpstr>#3</vt:lpstr>
      <vt:lpstr>Philemon, week 2 (pages 17–24)</vt:lpstr>
      <vt:lpstr>Dr. Arthur Rupprecht  [Apphia] is as much a part of the decision as her husband, because according to the custom of the time, she had day-to-day responsibility for the slaves</vt:lpstr>
      <vt:lpstr>Philemon, week 2 (pages 17–24)</vt:lpstr>
      <vt:lpstr>Dr. Douglas J. Moo  By making the issue of Onesimus a public one, Paul increases the pressure on Philemon to respond as he wishes.  </vt:lpstr>
      <vt:lpstr>Dr. Douglas J. Moo  But we should not view the public nature of the letter as simply a lawyer’s tactic to win his case; it rather reflects the corporate nature of early Christianity,</vt:lpstr>
      <vt:lpstr>Dr. Douglas J. Moo  in which no matter was “private” but inevitably affected, and was affected by, one’s brothers and sisters in the new family of God. </vt:lpstr>
      <vt:lpstr>Philemon, week 2 (pages 17–24)</vt:lpstr>
      <vt:lpstr>Philemon 1:1–3</vt:lpstr>
      <vt:lpstr>Philemon, week 2 (pages 17–24)</vt:lpstr>
      <vt:lpstr>Dr. Richard Melick  Paul’s greeting was a Christianized form of typical greetings. The logical order preserves the way God works: Grace produces peace.</vt:lpstr>
      <vt:lpstr>Philemon, week 2 (pages 17–24)</vt:lpstr>
      <vt:lpstr>Dr. R. Scott Pace &amp; Dr. Daniel L. Akin  Our God is a God who has revealed himself as Father…. And because there is only one Father, there is only one family.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22</cp:revision>
  <cp:lastPrinted>2024-06-29T23:05:19Z</cp:lastPrinted>
  <dcterms:created xsi:type="dcterms:W3CDTF">2022-07-16T19:21:48Z</dcterms:created>
  <dcterms:modified xsi:type="dcterms:W3CDTF">2025-03-01T15:53:48Z</dcterms:modified>
</cp:coreProperties>
</file>